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fntdata" ContentType="application/x-fontdata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Slides/notesSlide3.xml" ContentType="application/vnd.openxmlformats-officedocument.presentationml.notesSlide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53" r:id="rId2"/>
  </p:sldMasterIdLst>
  <p:notesMasterIdLst>
    <p:notesMasterId r:id="rId6"/>
  </p:notesMasterIdLst>
  <p:sldIdLst>
    <p:sldId id="256" r:id="rId3"/>
    <p:sldId id="257" r:id="rId4"/>
    <p:sldId id="258" r:id="rId5"/>
  </p:sldIdLst>
  <p:sldSz cx="12192000" cy="6858000"/>
  <p:notesSz cx="6858000" cy="9144000"/>
  <p:embeddedFontLst>
    <p:embeddedFont>
      <p:font typeface="Arial Narrow" panose="020B0606020202030204" pitchFamily="34" charset="0"/>
      <p:regular r:id="rId7"/>
      <p:bold r:id="rId8"/>
      <p:italic r:id="rId9"/>
      <p:boldItalic r:id="rId10"/>
    </p:embeddedFont>
    <p:embeddedFont>
      <p:font typeface="Verdana" panose="020B0604030504040204" pitchFamily="34" charset="0"/>
      <p:regular r:id="rId11"/>
      <p:bold r:id="rId12"/>
      <p:italic r:id="rId13"/>
      <p:boldItalic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5" roundtripDataSignature="AMtx7mgNzZE84C61qLbSRy+A/TOVyi3is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D5E12AA-B767-4802-BCBF-BC3E7B6AD6E6}">
  <a:tblStyle styleId="{3D5E12AA-B767-4802-BCBF-BC3E7B6AD6E6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BF5"/>
          </a:solidFill>
        </a:fill>
      </a:tcStyle>
    </a:wholeTbl>
    <a:band1H>
      <a:tcTxStyle/>
      <a:tcStyle>
        <a:tcBdr/>
        <a:fill>
          <a:solidFill>
            <a:srgbClr val="CDD4E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DD4E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customXml" Target="../customXml/item2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3.xml"/><Relationship Id="rId15" Type="http://customschemas.google.com/relationships/presentationmetadata" Target="metadata"/><Relationship Id="rId10" Type="http://schemas.openxmlformats.org/officeDocument/2006/relationships/font" Target="fonts/font4.fntdata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font" Target="fonts/font3.fntdata"/><Relationship Id="rId14" Type="http://schemas.openxmlformats.org/officeDocument/2006/relationships/font" Target="fonts/font8.fntdata"/><Relationship Id="rId22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8" name="Google Shape;58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Verdana"/>
              <a:buNone/>
            </a:pPr>
            <a:fld id="{00000000-1234-1234-1234-123412341234}" type="slidenum">
              <a:rPr lang="en-AU" sz="12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1</a:t>
            </a:fld>
            <a:endParaRPr sz="1200" b="0" i="0" u="none" strike="noStrike" cap="non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Verdana"/>
              <a:buNone/>
            </a:pPr>
            <a:fld id="{00000000-1234-1234-1234-123412341234}" type="slidenum">
              <a:rPr lang="en-AU" sz="12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2</a:t>
            </a:fld>
            <a:endParaRPr sz="1200" b="0" i="0" u="none" strike="noStrike" cap="non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Verdana"/>
              <a:buNone/>
            </a:pPr>
            <a:fld id="{00000000-1234-1234-1234-123412341234}" type="slidenum">
              <a:rPr lang="en-AU" sz="12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3</a:t>
            </a:fld>
            <a:endParaRPr sz="1200" b="0" i="0" u="none" strike="noStrike" cap="non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slide" type="obj">
  <p:cSld name="OBJECT">
    <p:bg>
      <p:bgPr>
        <a:solidFill>
          <a:schemeClr val="lt1"/>
        </a:solidFill>
        <a:effectLst/>
      </p:bgPr>
    </p:bg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oogle Shape;11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1"/>
            <a:ext cx="12192000" cy="1649281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2;p5"/>
          <p:cNvSpPr txBox="1">
            <a:spLocks noGrp="1"/>
          </p:cNvSpPr>
          <p:nvPr>
            <p:ph type="title"/>
          </p:nvPr>
        </p:nvSpPr>
        <p:spPr>
          <a:xfrm>
            <a:off x="623392" y="452669"/>
            <a:ext cx="10849205" cy="1056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933"/>
              <a:buFont typeface="Arial"/>
              <a:buNone/>
              <a:defRPr sz="2933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body" idx="1"/>
          </p:nvPr>
        </p:nvSpPr>
        <p:spPr>
          <a:xfrm>
            <a:off x="623392" y="1826684"/>
            <a:ext cx="10753195" cy="43497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29027"/>
              </a:lnSpc>
              <a:spcBef>
                <a:spcPts val="1000"/>
              </a:spcBef>
              <a:spcAft>
                <a:spcPts val="0"/>
              </a:spcAft>
              <a:buClr>
                <a:srgbClr val="003D58"/>
              </a:buClr>
              <a:buSzPts val="2067"/>
              <a:buFont typeface="Arial"/>
              <a:buNone/>
              <a:defRPr sz="2067" b="0" i="0" u="none" strike="noStrike" cap="none">
                <a:solidFill>
                  <a:srgbClr val="003D5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29027"/>
              </a:lnSpc>
              <a:spcBef>
                <a:spcPts val="800"/>
              </a:spcBef>
              <a:spcAft>
                <a:spcPts val="0"/>
              </a:spcAft>
              <a:buClr>
                <a:srgbClr val="003D58"/>
              </a:buClr>
              <a:buSzPts val="2067"/>
              <a:buFont typeface="Arial"/>
              <a:buNone/>
              <a:defRPr sz="2067" b="0" i="0" u="none" strike="noStrike" cap="none">
                <a:solidFill>
                  <a:srgbClr val="003D5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29027"/>
              </a:lnSpc>
              <a:spcBef>
                <a:spcPts val="800"/>
              </a:spcBef>
              <a:spcAft>
                <a:spcPts val="0"/>
              </a:spcAft>
              <a:buClr>
                <a:srgbClr val="003D58"/>
              </a:buClr>
              <a:buSzPts val="2067"/>
              <a:buFont typeface="Arial"/>
              <a:buNone/>
              <a:defRPr sz="2067" b="0" i="0" u="none" strike="noStrike" cap="none">
                <a:solidFill>
                  <a:srgbClr val="003D5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29027"/>
              </a:lnSpc>
              <a:spcBef>
                <a:spcPts val="800"/>
              </a:spcBef>
              <a:spcAft>
                <a:spcPts val="0"/>
              </a:spcAft>
              <a:buClr>
                <a:srgbClr val="003D58"/>
              </a:buClr>
              <a:buSzPts val="2067"/>
              <a:buFont typeface="Arial"/>
              <a:buNone/>
              <a:defRPr sz="2067" b="0" i="0" u="none" strike="noStrike" cap="none">
                <a:solidFill>
                  <a:srgbClr val="003D5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29027"/>
              </a:lnSpc>
              <a:spcBef>
                <a:spcPts val="800"/>
              </a:spcBef>
              <a:spcAft>
                <a:spcPts val="0"/>
              </a:spcAft>
              <a:buClr>
                <a:srgbClr val="003D58"/>
              </a:buClr>
              <a:buSzPts val="2067"/>
              <a:buFont typeface="Arial"/>
              <a:buNone/>
              <a:defRPr sz="2067" b="0" i="0" u="none" strike="noStrike" cap="none">
                <a:solidFill>
                  <a:srgbClr val="003D5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14" name="Google Shape;14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168342" y="6248301"/>
            <a:ext cx="2521297" cy="3549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Slide" type="title">
  <p:cSld name="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5"/>
          <p:cNvSpPr txBox="1">
            <a:spLocks noGrp="1"/>
          </p:cNvSpPr>
          <p:nvPr>
            <p:ph type="ctrTitle"/>
          </p:nvPr>
        </p:nvSpPr>
        <p:spPr>
          <a:xfrm>
            <a:off x="527381" y="836714"/>
            <a:ext cx="7200800" cy="1662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6" name="Google Shape;46;p15"/>
          <p:cNvSpPr txBox="1">
            <a:spLocks noGrp="1"/>
          </p:cNvSpPr>
          <p:nvPr>
            <p:ph type="subTitle" idx="1"/>
          </p:nvPr>
        </p:nvSpPr>
        <p:spPr>
          <a:xfrm>
            <a:off x="527381" y="2660916"/>
            <a:ext cx="6336704" cy="13441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None/>
              <a:defRPr sz="26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6"/>
          <p:cNvSpPr txBox="1">
            <a:spLocks noGrp="1"/>
          </p:cNvSpPr>
          <p:nvPr>
            <p:ph type="title"/>
          </p:nvPr>
        </p:nvSpPr>
        <p:spPr>
          <a:xfrm>
            <a:off x="609602" y="548681"/>
            <a:ext cx="4011084" cy="8864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67"/>
              <a:buFont typeface="Calibri"/>
              <a:buNone/>
              <a:defRPr sz="26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9" name="Google Shape;49;p16"/>
          <p:cNvSpPr txBox="1">
            <a:spLocks noGrp="1"/>
          </p:cNvSpPr>
          <p:nvPr>
            <p:ph type="body" idx="1"/>
          </p:nvPr>
        </p:nvSpPr>
        <p:spPr>
          <a:xfrm>
            <a:off x="4766733" y="548681"/>
            <a:ext cx="6815667" cy="5577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4045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Char char="•"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4045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Char char="•"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7154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67"/>
              <a:buFont typeface="Arial"/>
              <a:buChar char="•"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7154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67"/>
              <a:buFont typeface="Arial"/>
              <a:buChar char="•"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97954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97954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97954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97954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Google Shape;50;p16"/>
          <p:cNvSpPr txBox="1">
            <a:spLocks noGrp="1"/>
          </p:cNvSpPr>
          <p:nvPr>
            <p:ph type="body" idx="2"/>
          </p:nvPr>
        </p:nvSpPr>
        <p:spPr>
          <a:xfrm>
            <a:off x="609602" y="1435102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1867"/>
              <a:buFont typeface="Arial"/>
              <a:buNone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Heading and Content">
  <p:cSld name="Heading and Content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Google Shape;52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1574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3" name="Google Shape;53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952943" y="6349104"/>
            <a:ext cx="1890973" cy="266179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17"/>
          <p:cNvSpPr txBox="1">
            <a:spLocks noGrp="1"/>
          </p:cNvSpPr>
          <p:nvPr>
            <p:ph type="body" idx="1"/>
          </p:nvPr>
        </p:nvSpPr>
        <p:spPr>
          <a:xfrm>
            <a:off x="468001" y="1825625"/>
            <a:ext cx="11281415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465645" algn="l" rtl="0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3733"/>
              <a:buFont typeface="Arial"/>
              <a:buChar char="•"/>
              <a:defRPr sz="37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318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97954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810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810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810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810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810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810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7"/>
          <p:cNvSpPr txBox="1">
            <a:spLocks noGrp="1"/>
          </p:cNvSpPr>
          <p:nvPr>
            <p:ph type="title"/>
          </p:nvPr>
        </p:nvSpPr>
        <p:spPr>
          <a:xfrm>
            <a:off x="468000" y="338401"/>
            <a:ext cx="9359288" cy="1625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867"/>
              <a:buFont typeface="Calibri"/>
              <a:buNone/>
              <a:defRPr sz="5867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9403" y="644691"/>
            <a:ext cx="3598003" cy="5546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7"/>
          <p:cNvSpPr txBox="1">
            <a:spLocks noGrp="1"/>
          </p:cNvSpPr>
          <p:nvPr>
            <p:ph type="title"/>
          </p:nvPr>
        </p:nvSpPr>
        <p:spPr>
          <a:xfrm>
            <a:off x="335360" y="609600"/>
            <a:ext cx="1152128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9" name="Google Shape;19;p7"/>
          <p:cNvSpPr txBox="1">
            <a:spLocks noGrp="1"/>
          </p:cNvSpPr>
          <p:nvPr>
            <p:ph type="body" idx="1"/>
          </p:nvPr>
        </p:nvSpPr>
        <p:spPr>
          <a:xfrm>
            <a:off x="335360" y="1981200"/>
            <a:ext cx="5760640" cy="396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795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6404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Char char="•"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6404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Char char="•"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Google Shape;20;p7"/>
          <p:cNvSpPr txBox="1">
            <a:spLocks noGrp="1"/>
          </p:cNvSpPr>
          <p:nvPr>
            <p:ph type="body" idx="2"/>
          </p:nvPr>
        </p:nvSpPr>
        <p:spPr>
          <a:xfrm>
            <a:off x="6384032" y="1981200"/>
            <a:ext cx="5472608" cy="396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795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6404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Char char="•"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6404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Char char="•"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8"/>
          <p:cNvSpPr txBox="1">
            <a:spLocks noGrp="1"/>
          </p:cNvSpPr>
          <p:nvPr>
            <p:ph type="title"/>
          </p:nvPr>
        </p:nvSpPr>
        <p:spPr>
          <a:xfrm>
            <a:off x="609602" y="548681"/>
            <a:ext cx="4011084" cy="8864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67"/>
              <a:buFont typeface="Calibri"/>
              <a:buNone/>
              <a:defRPr sz="26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3" name="Google Shape;23;p8"/>
          <p:cNvSpPr txBox="1">
            <a:spLocks noGrp="1"/>
          </p:cNvSpPr>
          <p:nvPr>
            <p:ph type="body" idx="1"/>
          </p:nvPr>
        </p:nvSpPr>
        <p:spPr>
          <a:xfrm>
            <a:off x="4766733" y="548681"/>
            <a:ext cx="6815667" cy="5577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404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Char char="•"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404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Char char="•"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715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67"/>
              <a:buFont typeface="Arial"/>
              <a:buChar char="•"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715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67"/>
              <a:buFont typeface="Arial"/>
              <a:buChar char="•"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9795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9795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9795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9795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Google Shape;24;p8"/>
          <p:cNvSpPr txBox="1">
            <a:spLocks noGrp="1"/>
          </p:cNvSpPr>
          <p:nvPr>
            <p:ph type="body" idx="2"/>
          </p:nvPr>
        </p:nvSpPr>
        <p:spPr>
          <a:xfrm>
            <a:off x="609602" y="1435102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67"/>
              <a:buFont typeface="Arial"/>
              <a:buNone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33"/>
              <a:buFont typeface="Arial"/>
              <a:buNone/>
              <a:defRPr sz="13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9403" y="644691"/>
            <a:ext cx="3598003" cy="5546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slide" type="obj">
  <p:cSld name="OBJECT">
    <p:bg>
      <p:bgPr>
        <a:solidFill>
          <a:schemeClr val="lt1"/>
        </a:solid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Google Shape;29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1"/>
            <a:ext cx="12192000" cy="1649281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Google Shape;30;p11"/>
          <p:cNvSpPr txBox="1">
            <a:spLocks noGrp="1"/>
          </p:cNvSpPr>
          <p:nvPr>
            <p:ph type="title"/>
          </p:nvPr>
        </p:nvSpPr>
        <p:spPr>
          <a:xfrm>
            <a:off x="623392" y="452669"/>
            <a:ext cx="10849205" cy="1056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933"/>
              <a:buFont typeface="Arial"/>
              <a:buNone/>
              <a:defRPr sz="2933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1" name="Google Shape;31;p11"/>
          <p:cNvSpPr txBox="1">
            <a:spLocks noGrp="1"/>
          </p:cNvSpPr>
          <p:nvPr>
            <p:ph type="body" idx="1"/>
          </p:nvPr>
        </p:nvSpPr>
        <p:spPr>
          <a:xfrm>
            <a:off x="623392" y="1826684"/>
            <a:ext cx="10753195" cy="43497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29027"/>
              </a:lnSpc>
              <a:spcBef>
                <a:spcPts val="1333"/>
              </a:spcBef>
              <a:spcAft>
                <a:spcPts val="0"/>
              </a:spcAft>
              <a:buClr>
                <a:srgbClr val="003D58"/>
              </a:buClr>
              <a:buSzPts val="2067"/>
              <a:buFont typeface="Arial"/>
              <a:buNone/>
              <a:defRPr sz="2067" b="0" i="0" u="none" strike="noStrike" cap="none">
                <a:solidFill>
                  <a:srgbClr val="003D5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29027"/>
              </a:lnSpc>
              <a:spcBef>
                <a:spcPts val="800"/>
              </a:spcBef>
              <a:spcAft>
                <a:spcPts val="0"/>
              </a:spcAft>
              <a:buClr>
                <a:srgbClr val="003D58"/>
              </a:buClr>
              <a:buSzPts val="2067"/>
              <a:buFont typeface="Arial"/>
              <a:buNone/>
              <a:defRPr sz="2067" b="0" i="0" u="none" strike="noStrike" cap="none">
                <a:solidFill>
                  <a:srgbClr val="003D5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29027"/>
              </a:lnSpc>
              <a:spcBef>
                <a:spcPts val="800"/>
              </a:spcBef>
              <a:spcAft>
                <a:spcPts val="0"/>
              </a:spcAft>
              <a:buClr>
                <a:srgbClr val="003D58"/>
              </a:buClr>
              <a:buSzPts val="2067"/>
              <a:buFont typeface="Arial"/>
              <a:buNone/>
              <a:defRPr sz="2067" b="0" i="0" u="none" strike="noStrike" cap="none">
                <a:solidFill>
                  <a:srgbClr val="003D5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29027"/>
              </a:lnSpc>
              <a:spcBef>
                <a:spcPts val="800"/>
              </a:spcBef>
              <a:spcAft>
                <a:spcPts val="0"/>
              </a:spcAft>
              <a:buClr>
                <a:srgbClr val="003D58"/>
              </a:buClr>
              <a:buSzPts val="2067"/>
              <a:buFont typeface="Arial"/>
              <a:buNone/>
              <a:defRPr sz="2067" b="0" i="0" u="none" strike="noStrike" cap="none">
                <a:solidFill>
                  <a:srgbClr val="003D5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29027"/>
              </a:lnSpc>
              <a:spcBef>
                <a:spcPts val="800"/>
              </a:spcBef>
              <a:spcAft>
                <a:spcPts val="0"/>
              </a:spcAft>
              <a:buClr>
                <a:srgbClr val="003D58"/>
              </a:buClr>
              <a:buSzPts val="2067"/>
              <a:buFont typeface="Arial"/>
              <a:buNone/>
              <a:defRPr sz="2067" b="0" i="0" u="none" strike="noStrike" cap="none">
                <a:solidFill>
                  <a:srgbClr val="003D5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810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810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810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810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32" name="Google Shape;32;p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168342" y="6248301"/>
            <a:ext cx="2521297" cy="3549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2"/>
          <p:cNvSpPr txBox="1">
            <a:spLocks noGrp="1"/>
          </p:cNvSpPr>
          <p:nvPr>
            <p:ph type="title"/>
          </p:nvPr>
        </p:nvSpPr>
        <p:spPr>
          <a:xfrm>
            <a:off x="335360" y="609600"/>
            <a:ext cx="1152128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5" name="Google Shape;35;p12"/>
          <p:cNvSpPr txBox="1">
            <a:spLocks noGrp="1"/>
          </p:cNvSpPr>
          <p:nvPr>
            <p:ph type="body" idx="1"/>
          </p:nvPr>
        </p:nvSpPr>
        <p:spPr>
          <a:xfrm>
            <a:off x="335360" y="1981200"/>
            <a:ext cx="5760640" cy="396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7954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64045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Char char="•"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64045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Char char="•"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810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810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810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810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Google Shape;36;p12"/>
          <p:cNvSpPr txBox="1">
            <a:spLocks noGrp="1"/>
          </p:cNvSpPr>
          <p:nvPr>
            <p:ph type="body" idx="2"/>
          </p:nvPr>
        </p:nvSpPr>
        <p:spPr>
          <a:xfrm>
            <a:off x="6384032" y="1981200"/>
            <a:ext cx="5472608" cy="396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7954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Char char="•"/>
              <a:defRPr sz="26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64045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Char char="•"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64045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Char char="•"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810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810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810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810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3"/>
          <p:cNvSpPr txBox="1">
            <a:spLocks noGrp="1"/>
          </p:cNvSpPr>
          <p:nvPr>
            <p:ph type="title"/>
          </p:nvPr>
        </p:nvSpPr>
        <p:spPr>
          <a:xfrm>
            <a:off x="239351" y="548682"/>
            <a:ext cx="11713301" cy="868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9" name="Google Shape;39;p13"/>
          <p:cNvSpPr txBox="1">
            <a:spLocks noGrp="1"/>
          </p:cNvSpPr>
          <p:nvPr>
            <p:ph type="body" idx="1"/>
          </p:nvPr>
        </p:nvSpPr>
        <p:spPr>
          <a:xfrm>
            <a:off x="239349" y="1535113"/>
            <a:ext cx="5760640" cy="639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None/>
              <a:defRPr sz="26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None/>
              <a:defRPr sz="2133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None/>
              <a:defRPr sz="2133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None/>
              <a:defRPr sz="2133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None/>
              <a:defRPr sz="2133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None/>
              <a:defRPr sz="2133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None/>
              <a:defRPr sz="2133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13"/>
          <p:cNvSpPr txBox="1">
            <a:spLocks noGrp="1"/>
          </p:cNvSpPr>
          <p:nvPr>
            <p:ph type="body" idx="2"/>
          </p:nvPr>
        </p:nvSpPr>
        <p:spPr>
          <a:xfrm>
            <a:off x="239349" y="2174876"/>
            <a:ext cx="5760640" cy="3750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4045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Char char="•"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4045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Char char="•"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7154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67"/>
              <a:buFont typeface="Arial"/>
              <a:buChar char="•"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7154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67"/>
              <a:buFont typeface="Arial"/>
              <a:buChar char="•"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64045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Char char="•"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64045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Char char="•"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64045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Char char="•"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64045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Char char="•"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Google Shape;41;p13"/>
          <p:cNvSpPr txBox="1">
            <a:spLocks noGrp="1"/>
          </p:cNvSpPr>
          <p:nvPr>
            <p:ph type="body" idx="3"/>
          </p:nvPr>
        </p:nvSpPr>
        <p:spPr>
          <a:xfrm>
            <a:off x="6192011" y="1565608"/>
            <a:ext cx="5760640" cy="639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667"/>
              <a:buFont typeface="Arial"/>
              <a:buNone/>
              <a:defRPr sz="2667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None/>
              <a:defRPr sz="2133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None/>
              <a:defRPr sz="2133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None/>
              <a:defRPr sz="2133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None/>
              <a:defRPr sz="2133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None/>
              <a:defRPr sz="2133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None/>
              <a:defRPr sz="2133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Google Shape;42;p13"/>
          <p:cNvSpPr txBox="1">
            <a:spLocks noGrp="1"/>
          </p:cNvSpPr>
          <p:nvPr>
            <p:ph type="body" idx="4"/>
          </p:nvPr>
        </p:nvSpPr>
        <p:spPr>
          <a:xfrm>
            <a:off x="6192011" y="2205368"/>
            <a:ext cx="5760640" cy="37199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4045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Char char="•"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4045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Char char="•"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7154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67"/>
              <a:buFont typeface="Arial"/>
              <a:buChar char="•"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7154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1867"/>
              <a:buFont typeface="Arial"/>
              <a:buChar char="•"/>
              <a:defRPr sz="1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64045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Char char="•"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64045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Char char="•"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64045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Char char="•"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64045" algn="l" rtl="0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chemeClr val="dk1"/>
              </a:buClr>
              <a:buSzPts val="2133"/>
              <a:buFont typeface="Arial"/>
              <a:buChar char="•"/>
              <a:defRPr sz="21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5" Type="http://schemas.openxmlformats.org/officeDocument/2006/relationships/slideLayout" Target="../slideLayouts/slideLayout9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8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6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0">
            <a:alphaModFix/>
          </a:blip>
          <a:stretch>
            <a:fillRect/>
          </a:stretch>
        </a:blipFill>
        <a:effectLst/>
      </p:bgPr>
    </p:bg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"/>
          <p:cNvSpPr txBox="1">
            <a:spLocks noGrp="1"/>
          </p:cNvSpPr>
          <p:nvPr>
            <p:ph type="title"/>
          </p:nvPr>
        </p:nvSpPr>
        <p:spPr>
          <a:xfrm>
            <a:off x="219302" y="233306"/>
            <a:ext cx="10849205" cy="492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</a:pPr>
            <a:r>
              <a:rPr lang="en-AU" sz="3600">
                <a:latin typeface="Arial"/>
                <a:ea typeface="Arial"/>
                <a:cs typeface="Arial"/>
                <a:sym typeface="Arial"/>
              </a:rPr>
              <a:t>Sample timetable Year 11</a:t>
            </a:r>
            <a:endParaRPr sz="3600"/>
          </a:p>
        </p:txBody>
      </p:sp>
      <p:sp>
        <p:nvSpPr>
          <p:cNvPr id="62" name="Google Shape;62;p1"/>
          <p:cNvSpPr txBox="1"/>
          <p:nvPr/>
        </p:nvSpPr>
        <p:spPr>
          <a:xfrm>
            <a:off x="4851344" y="2650779"/>
            <a:ext cx="2006656" cy="1107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SCSC VPC &amp; VCE VM Program </a:t>
            </a:r>
            <a:endParaRPr/>
          </a:p>
        </p:txBody>
      </p:sp>
      <p:graphicFrame>
        <p:nvGraphicFramePr>
          <p:cNvPr id="63" name="Google Shape;63;p1"/>
          <p:cNvGraphicFramePr/>
          <p:nvPr/>
        </p:nvGraphicFramePr>
        <p:xfrm>
          <a:off x="232833" y="899583"/>
          <a:ext cx="11789350" cy="5059440"/>
        </p:xfrm>
        <a:graphic>
          <a:graphicData uri="http://schemas.openxmlformats.org/drawingml/2006/table">
            <a:tbl>
              <a:tblPr firstRow="1" bandRow="1">
                <a:noFill/>
                <a:tableStyleId>{3D5E12AA-B767-4802-BCBF-BC3E7B6AD6E6}</a:tableStyleId>
              </a:tblPr>
              <a:tblGrid>
                <a:gridCol w="20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6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6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467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467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467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959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latin typeface="Arial Narrow"/>
                        <a:ea typeface="Arial Narrow"/>
                        <a:cs typeface="Arial Narrow"/>
                        <a:sym typeface="Arial Narrow"/>
                      </a:endParaRPr>
                    </a:p>
                  </a:txBody>
                  <a:tcPr marL="91450" marR="91450" marT="45725" marB="45725">
                    <a:solidFill>
                      <a:srgbClr val="0076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80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Monday</a:t>
                      </a:r>
                      <a:endParaRPr/>
                    </a:p>
                  </a:txBody>
                  <a:tcPr marL="91450" marR="91450" marT="45725" marB="45725">
                    <a:solidFill>
                      <a:srgbClr val="0076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80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Tuesday</a:t>
                      </a:r>
                      <a:endParaRPr/>
                    </a:p>
                  </a:txBody>
                  <a:tcPr marL="91450" marR="91450" marT="45725" marB="45725">
                    <a:solidFill>
                      <a:srgbClr val="0076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80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Wednesday</a:t>
                      </a:r>
                      <a:endParaRPr/>
                    </a:p>
                  </a:txBody>
                  <a:tcPr marL="91450" marR="91450" marT="45725" marB="45725">
                    <a:solidFill>
                      <a:srgbClr val="0076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80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Thursday</a:t>
                      </a:r>
                      <a:endParaRPr/>
                    </a:p>
                  </a:txBody>
                  <a:tcPr marL="91450" marR="91450" marT="45725" marB="45725">
                    <a:solidFill>
                      <a:srgbClr val="0076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80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Friday</a:t>
                      </a:r>
                      <a:endParaRPr/>
                    </a:p>
                  </a:txBody>
                  <a:tcPr marL="91450" marR="91450" marT="45725" marB="45725">
                    <a:solidFill>
                      <a:srgbClr val="0076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01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600" b="1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Session 1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600" b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8:50-10:30 am</a:t>
                      </a:r>
                      <a:endParaRPr/>
                    </a:p>
                  </a:txBody>
                  <a:tcPr marL="91450" marR="91450" marT="45725" marB="45725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20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Workshops/Independent Tasks/Project Work* 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>
                        <a:latin typeface="Arial Narrow"/>
                        <a:ea typeface="Arial Narrow"/>
                        <a:cs typeface="Arial Narrow"/>
                        <a:sym typeface="Arial Narrow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200" b="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Group 1- </a:t>
                      </a:r>
                      <a:r>
                        <a:rPr lang="en-AU" sz="120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School based Cert II in Workplace Skills</a:t>
                      </a:r>
                      <a:endParaRPr/>
                    </a:p>
                  </a:txBody>
                  <a:tcPr marL="91450" marR="91450" marT="45725" marB="45725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 Narrow"/>
                        <a:buNone/>
                      </a:pPr>
                      <a:r>
                        <a:rPr lang="en-AU" sz="120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Workshops/Independent Tasks/Project Work 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latin typeface="Arial Narrow"/>
                        <a:ea typeface="Arial Narrow"/>
                        <a:cs typeface="Arial Narrow"/>
                        <a:sym typeface="Arial Narrow"/>
                      </a:endParaRPr>
                    </a:p>
                  </a:txBody>
                  <a:tcPr marL="91450" marR="91450" marT="45725" marB="45725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Char char="•"/>
                      </a:pPr>
                      <a:r>
                        <a:rPr lang="en-AU" sz="120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Year 11’s (1</a:t>
                      </a:r>
                      <a:r>
                        <a:rPr lang="en-AU" sz="1200" u="none" strike="noStrike" cap="none" baseline="30000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st</a:t>
                      </a:r>
                      <a:r>
                        <a:rPr lang="en-AU" sz="120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 year VDSS students) attend local TAFE provider for VDSS program of their choice in an AM or PM session.</a:t>
                      </a:r>
                      <a:endParaRPr/>
                    </a:p>
                    <a:p>
                      <a:pPr marL="171450" marR="0" lvl="0" indent="-17145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Char char="•"/>
                      </a:pPr>
                      <a:r>
                        <a:rPr lang="en-AU" sz="120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Preferred SBAT day </a:t>
                      </a:r>
                      <a:endParaRPr/>
                    </a:p>
                  </a:txBody>
                  <a:tcPr marL="91450" marR="91450" marT="45725" marB="45725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Char char="•"/>
                      </a:pPr>
                      <a:r>
                        <a:rPr lang="en-AU" sz="1200" u="none" strike="noStrike" cap="none">
                          <a:solidFill>
                            <a:schemeClr val="dk1"/>
                          </a:solidFill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Allocated Structured Workplace Learning (SWL) Day. </a:t>
                      </a:r>
                      <a:endParaRPr/>
                    </a:p>
                    <a:p>
                      <a:pPr marL="171450" marR="0" lvl="0" indent="-17145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Char char="•"/>
                      </a:pPr>
                      <a:r>
                        <a:rPr lang="en-AU" sz="1200" u="none" strike="noStrike" cap="none">
                          <a:solidFill>
                            <a:schemeClr val="dk1"/>
                          </a:solidFill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Preferred 2</a:t>
                      </a:r>
                      <a:r>
                        <a:rPr lang="en-AU" sz="1200" u="none" strike="noStrike" cap="none" baseline="30000">
                          <a:solidFill>
                            <a:schemeClr val="dk1"/>
                          </a:solidFill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nd</a:t>
                      </a:r>
                      <a:r>
                        <a:rPr lang="en-AU" sz="1200" u="none" strike="noStrike" cap="none">
                          <a:solidFill>
                            <a:schemeClr val="dk1"/>
                          </a:solidFill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 SBAT day</a:t>
                      </a:r>
                      <a:endParaRPr/>
                    </a:p>
                  </a:txBody>
                  <a:tcPr marL="91450" marR="91450" marT="45725" marB="45725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20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Assembly 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>
                        <a:latin typeface="Arial Narrow"/>
                        <a:ea typeface="Arial Narrow"/>
                        <a:cs typeface="Arial Narrow"/>
                        <a:sym typeface="Arial Narrow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20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Community connections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>
                        <a:latin typeface="Arial Narrow"/>
                        <a:ea typeface="Arial Narrow"/>
                        <a:cs typeface="Arial Narrow"/>
                        <a:sym typeface="Arial Narrow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20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Group 1- School based Cert II in Workplace Skills</a:t>
                      </a:r>
                      <a:endParaRPr/>
                    </a:p>
                  </a:txBody>
                  <a:tcPr marL="91450" marR="91450" marT="45725" marB="45725"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46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1" u="none" strike="noStrike" cap="non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solidFill>
                      <a:srgbClr val="0076A3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800" b="1" u="none" strike="noStrike" cap="none">
                          <a:solidFill>
                            <a:schemeClr val="lt1"/>
                          </a:solidFill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Recess </a:t>
                      </a:r>
                      <a:endParaRPr/>
                    </a:p>
                  </a:txBody>
                  <a:tcPr marL="91450" marR="91450" marT="45725" marB="45725">
                    <a:solidFill>
                      <a:srgbClr val="0076A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833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600" b="1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Session 2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600" b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10:50am-12:30 pm</a:t>
                      </a:r>
                      <a:endParaRPr/>
                    </a:p>
                  </a:txBody>
                  <a:tcPr marL="91450" marR="91450" marT="45725" marB="45725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20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Workshops/Independent Tasks/Project Work 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>
                        <a:latin typeface="Arial Narrow"/>
                        <a:ea typeface="Arial Narrow"/>
                        <a:cs typeface="Arial Narrow"/>
                        <a:sym typeface="Arial Narrow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200" b="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Group 2- </a:t>
                      </a:r>
                      <a:r>
                        <a:rPr lang="en-AU" sz="120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School based Cert II in Workplace Skills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latin typeface="Arial Narrow"/>
                        <a:ea typeface="Arial Narrow"/>
                        <a:cs typeface="Arial Narrow"/>
                        <a:sym typeface="Arial Narrow"/>
                      </a:endParaRPr>
                    </a:p>
                  </a:txBody>
                  <a:tcPr marL="91450" marR="91450" marT="45725" marB="45725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 Narrow"/>
                        <a:buNone/>
                      </a:pPr>
                      <a:r>
                        <a:rPr lang="en-AU" sz="120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Workshops/Independent Tasks/Project Work 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latin typeface="Arial Narrow"/>
                        <a:ea typeface="Arial Narrow"/>
                        <a:cs typeface="Arial Narrow"/>
                        <a:sym typeface="Arial Narrow"/>
                      </a:endParaRPr>
                    </a:p>
                  </a:txBody>
                  <a:tcPr marL="91450" marR="91450" marT="45725" marB="45725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Char char="•"/>
                      </a:pPr>
                      <a:r>
                        <a:rPr lang="en-AU" sz="120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Year 11’s (1</a:t>
                      </a:r>
                      <a:r>
                        <a:rPr lang="en-AU" sz="1200" u="none" strike="noStrike" cap="none" baseline="30000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st</a:t>
                      </a:r>
                      <a:r>
                        <a:rPr lang="en-AU" sz="120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 year VDSS students) attend local TAFE provider for VDSS program of their choice in an AM or PM session.</a:t>
                      </a:r>
                      <a:endParaRPr/>
                    </a:p>
                    <a:p>
                      <a:pPr marL="171450" marR="0" lvl="0" indent="-17145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Char char="•"/>
                      </a:pPr>
                      <a:r>
                        <a:rPr lang="en-AU" sz="120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Preferred SBAT day</a:t>
                      </a:r>
                      <a:endParaRPr/>
                    </a:p>
                  </a:txBody>
                  <a:tcPr marL="91450" marR="91450" marT="45725" marB="45725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Char char="•"/>
                      </a:pPr>
                      <a:r>
                        <a:rPr lang="en-AU" sz="1200" u="none" strike="noStrike" cap="none">
                          <a:solidFill>
                            <a:schemeClr val="dk1"/>
                          </a:solidFill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Allocated Structured Workplace Learning (SWL) Day. </a:t>
                      </a:r>
                      <a:endParaRPr/>
                    </a:p>
                    <a:p>
                      <a:pPr marL="171450" marR="0" lvl="0" indent="-17145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Char char="•"/>
                      </a:pPr>
                      <a:r>
                        <a:rPr lang="en-AU" sz="1200" u="none" strike="noStrike" cap="none">
                          <a:solidFill>
                            <a:schemeClr val="dk1"/>
                          </a:solidFill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Preferred 2</a:t>
                      </a:r>
                      <a:r>
                        <a:rPr lang="en-AU" sz="1200" u="none" strike="noStrike" cap="none" baseline="30000">
                          <a:solidFill>
                            <a:schemeClr val="dk1"/>
                          </a:solidFill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nd</a:t>
                      </a:r>
                      <a:r>
                        <a:rPr lang="en-AU" sz="1200" u="none" strike="noStrike" cap="none">
                          <a:solidFill>
                            <a:schemeClr val="dk1"/>
                          </a:solidFill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 SBAT day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>
                        <a:latin typeface="Arial Narrow"/>
                        <a:ea typeface="Arial Narrow"/>
                        <a:cs typeface="Arial Narrow"/>
                        <a:sym typeface="Arial Narrow"/>
                      </a:endParaRPr>
                    </a:p>
                  </a:txBody>
                  <a:tcPr marL="91450" marR="91450" marT="45725" marB="45725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20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Community connections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>
                        <a:latin typeface="Arial Narrow"/>
                        <a:ea typeface="Arial Narrow"/>
                        <a:cs typeface="Arial Narrow"/>
                        <a:sym typeface="Arial Narrow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20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Group 2- School based Cert II in Workplace Skills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/>
                    </a:p>
                  </a:txBody>
                  <a:tcPr marL="91450" marR="91450" marT="45725" marB="45725"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46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1" u="none" strike="noStrike" cap="non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solidFill>
                      <a:srgbClr val="0076A3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800" b="1" u="none" strike="noStrike" cap="none">
                          <a:solidFill>
                            <a:schemeClr val="lt1"/>
                          </a:solidFill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Lunch </a:t>
                      </a:r>
                      <a:endParaRPr/>
                    </a:p>
                  </a:txBody>
                  <a:tcPr marL="91450" marR="91450" marT="45725" marB="45725">
                    <a:solidFill>
                      <a:srgbClr val="0076A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786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600" b="1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Session 3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600" b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1:15-2:55 pm</a:t>
                      </a:r>
                      <a:endParaRPr/>
                    </a:p>
                  </a:txBody>
                  <a:tcPr marL="91450" marR="91450" marT="45725" marB="45725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20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Cultural Capital/Literacy Folio 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>
                        <a:latin typeface="Arial Narrow"/>
                        <a:ea typeface="Arial Narrow"/>
                        <a:cs typeface="Arial Narrow"/>
                        <a:sym typeface="Arial Narrow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20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Practical Project work/Mentor check in </a:t>
                      </a:r>
                      <a:endParaRPr/>
                    </a:p>
                  </a:txBody>
                  <a:tcPr marL="91450" marR="91450" marT="45725" marB="45725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20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Fitness, health and wellbeing sessions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20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Or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20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Project work </a:t>
                      </a:r>
                      <a:endParaRPr/>
                    </a:p>
                  </a:txBody>
                  <a:tcPr marL="91450" marR="91450" marT="45725" marB="45725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Char char="•"/>
                      </a:pPr>
                      <a:r>
                        <a:rPr lang="en-AU" sz="120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Year 11’s (1</a:t>
                      </a:r>
                      <a:r>
                        <a:rPr lang="en-AU" sz="1200" u="none" strike="noStrike" cap="none" baseline="30000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st</a:t>
                      </a:r>
                      <a:r>
                        <a:rPr lang="en-AU" sz="120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 year VDSS students) attend local TAFE provider for VDSS program of their choice in an AM or PM session.</a:t>
                      </a:r>
                      <a:endParaRPr/>
                    </a:p>
                    <a:p>
                      <a:pPr marL="171450" marR="0" lvl="0" indent="-17145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Char char="•"/>
                      </a:pPr>
                      <a:r>
                        <a:rPr lang="en-AU" sz="120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Preferred SBAT day 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/>
                    </a:p>
                  </a:txBody>
                  <a:tcPr marL="91450" marR="91450" marT="45725" marB="45725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Char char="•"/>
                      </a:pPr>
                      <a:r>
                        <a:rPr lang="en-AU" sz="1200" u="none" strike="noStrike" cap="none">
                          <a:solidFill>
                            <a:schemeClr val="dk1"/>
                          </a:solidFill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Allocated Structured Workplace Learning (SWL) Day. </a:t>
                      </a:r>
                      <a:endParaRPr/>
                    </a:p>
                    <a:p>
                      <a:pPr marL="171450" marR="0" lvl="0" indent="-17145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Char char="•"/>
                      </a:pPr>
                      <a:r>
                        <a:rPr lang="en-AU" sz="1200" u="none" strike="noStrike" cap="none">
                          <a:solidFill>
                            <a:schemeClr val="dk1"/>
                          </a:solidFill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Preferred 2</a:t>
                      </a:r>
                      <a:r>
                        <a:rPr lang="en-AU" sz="1200" u="none" strike="noStrike" cap="none" baseline="30000">
                          <a:solidFill>
                            <a:schemeClr val="dk1"/>
                          </a:solidFill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nd</a:t>
                      </a:r>
                      <a:r>
                        <a:rPr lang="en-AU" sz="1200" u="none" strike="noStrike" cap="none">
                          <a:solidFill>
                            <a:schemeClr val="dk1"/>
                          </a:solidFill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 SBAT day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/>
                    </a:p>
                  </a:txBody>
                  <a:tcPr marL="91450" marR="91450" marT="45725" marB="45725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20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Independent Tasks/Project work/Mentor check-in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>
                        <a:latin typeface="Arial Narrow"/>
                        <a:ea typeface="Arial Narrow"/>
                        <a:cs typeface="Arial Narrow"/>
                        <a:sym typeface="Arial Narrow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20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Active/social activities or Independent tasks</a:t>
                      </a:r>
                      <a:endParaRPr/>
                    </a:p>
                  </a:txBody>
                  <a:tcPr marL="91450" marR="91450" marT="45725" marB="45725"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4" name="Google Shape;64;p1"/>
          <p:cNvSpPr txBox="1"/>
          <p:nvPr/>
        </p:nvSpPr>
        <p:spPr>
          <a:xfrm>
            <a:off x="350251" y="6149788"/>
            <a:ext cx="8462055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400" b="0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*Workshops/Independent Tasks/Project Work refers to all work derived from the four subject areas: Literacy, Numeracy, Personal Development Skills, Work Related Skills and delivered through an integrated approach.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2"/>
          <p:cNvSpPr txBox="1">
            <a:spLocks noGrp="1"/>
          </p:cNvSpPr>
          <p:nvPr>
            <p:ph type="title"/>
          </p:nvPr>
        </p:nvSpPr>
        <p:spPr>
          <a:xfrm>
            <a:off x="219302" y="233305"/>
            <a:ext cx="10849205" cy="1056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67"/>
              <a:buFont typeface="Arial"/>
              <a:buNone/>
            </a:pPr>
            <a:r>
              <a:rPr lang="en-AU" sz="4267">
                <a:latin typeface="Arial"/>
                <a:ea typeface="Arial"/>
                <a:cs typeface="Arial"/>
                <a:sym typeface="Arial"/>
              </a:rPr>
              <a:t>Sample timetable Year 12</a:t>
            </a:r>
            <a:endParaRPr sz="4267"/>
          </a:p>
        </p:txBody>
      </p:sp>
      <p:sp>
        <p:nvSpPr>
          <p:cNvPr id="71" name="Google Shape;71;p2"/>
          <p:cNvSpPr txBox="1"/>
          <p:nvPr/>
        </p:nvSpPr>
        <p:spPr>
          <a:xfrm>
            <a:off x="4851344" y="2650779"/>
            <a:ext cx="2006656" cy="1107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22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SCSC VPC &amp; VCE VM Program </a:t>
            </a:r>
            <a:endParaRPr/>
          </a:p>
        </p:txBody>
      </p:sp>
      <p:graphicFrame>
        <p:nvGraphicFramePr>
          <p:cNvPr id="72" name="Google Shape;72;p2"/>
          <p:cNvGraphicFramePr/>
          <p:nvPr/>
        </p:nvGraphicFramePr>
        <p:xfrm>
          <a:off x="413004" y="1125738"/>
          <a:ext cx="11365950" cy="4947855"/>
        </p:xfrm>
        <a:graphic>
          <a:graphicData uri="http://schemas.openxmlformats.org/drawingml/2006/table">
            <a:tbl>
              <a:tblPr firstRow="1" bandRow="1">
                <a:noFill/>
                <a:tableStyleId>{3D5E12AA-B767-4802-BCBF-BC3E7B6AD6E6}</a:tableStyleId>
              </a:tblPr>
              <a:tblGrid>
                <a:gridCol w="1894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4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94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943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943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943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496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latin typeface="Arial Narrow"/>
                        <a:ea typeface="Arial Narrow"/>
                        <a:cs typeface="Arial Narrow"/>
                        <a:sym typeface="Arial Narrow"/>
                      </a:endParaRPr>
                    </a:p>
                  </a:txBody>
                  <a:tcPr marL="91450" marR="91450" marT="45725" marB="45725">
                    <a:solidFill>
                      <a:srgbClr val="0076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80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Monday</a:t>
                      </a:r>
                      <a:endParaRPr/>
                    </a:p>
                  </a:txBody>
                  <a:tcPr marL="91450" marR="91450" marT="45725" marB="45725">
                    <a:solidFill>
                      <a:srgbClr val="0076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80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Tuesday</a:t>
                      </a:r>
                      <a:endParaRPr/>
                    </a:p>
                  </a:txBody>
                  <a:tcPr marL="91450" marR="91450" marT="45725" marB="45725">
                    <a:solidFill>
                      <a:srgbClr val="0076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80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Wednesday</a:t>
                      </a:r>
                      <a:endParaRPr/>
                    </a:p>
                  </a:txBody>
                  <a:tcPr marL="91450" marR="91450" marT="45725" marB="45725">
                    <a:solidFill>
                      <a:srgbClr val="0076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80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Thursday</a:t>
                      </a:r>
                      <a:endParaRPr/>
                    </a:p>
                  </a:txBody>
                  <a:tcPr marL="91450" marR="91450" marT="45725" marB="45725">
                    <a:solidFill>
                      <a:srgbClr val="0076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80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Friday</a:t>
                      </a:r>
                      <a:endParaRPr/>
                    </a:p>
                  </a:txBody>
                  <a:tcPr marL="91450" marR="91450" marT="45725" marB="45725">
                    <a:solidFill>
                      <a:srgbClr val="0076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62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600" b="1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Session 1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600" b="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8:50-10:30 am</a:t>
                      </a:r>
                      <a:endParaRPr/>
                    </a:p>
                  </a:txBody>
                  <a:tcPr marL="91450" marR="91450" marT="45725" marB="45725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20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Workshops/Independent Tasks/Project Work 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>
                        <a:latin typeface="Arial Narrow"/>
                        <a:ea typeface="Arial Narrow"/>
                        <a:cs typeface="Arial Narrow"/>
                        <a:sym typeface="Arial Narrow"/>
                      </a:endParaRPr>
                    </a:p>
                  </a:txBody>
                  <a:tcPr marL="91450" marR="91450" marT="45725" marB="45725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 Narrow"/>
                        <a:buNone/>
                      </a:pPr>
                      <a:r>
                        <a:rPr lang="en-AU" sz="120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Workshops/Independent Tasks/Project Work 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latin typeface="Arial Narrow"/>
                        <a:ea typeface="Arial Narrow"/>
                        <a:cs typeface="Arial Narrow"/>
                        <a:sym typeface="Arial Narrow"/>
                      </a:endParaRPr>
                    </a:p>
                  </a:txBody>
                  <a:tcPr marL="91450" marR="91450" marT="45725" marB="45725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AU" sz="120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Cultural capital/Literacy Folio</a:t>
                      </a:r>
                      <a:endParaRPr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endParaRPr sz="1200" u="none" strike="noStrike" cap="none">
                        <a:latin typeface="Arial Narrow"/>
                        <a:ea typeface="Arial Narrow"/>
                        <a:cs typeface="Arial Narrow"/>
                        <a:sym typeface="Arial Narrow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AU" sz="120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Practical Project work/Mentor check in 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endParaRPr sz="1200" u="none" strike="noStrike" cap="none">
                        <a:latin typeface="Arial Narrow"/>
                        <a:ea typeface="Arial Narrow"/>
                        <a:cs typeface="Arial Narrow"/>
                        <a:sym typeface="Arial Narrow"/>
                      </a:endParaRPr>
                    </a:p>
                    <a:p>
                      <a:pPr marL="171450" marR="0" lvl="0" indent="-17145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Char char="•"/>
                      </a:pPr>
                      <a:r>
                        <a:rPr lang="en-AU" sz="120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Preferred SBAT day </a:t>
                      </a:r>
                      <a:endParaRPr/>
                    </a:p>
                  </a:txBody>
                  <a:tcPr marL="91450" marR="91450" marT="45725" marB="45725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Char char="•"/>
                      </a:pPr>
                      <a:r>
                        <a:rPr lang="en-AU" sz="1200" u="none" strike="noStrike" cap="none">
                          <a:solidFill>
                            <a:schemeClr val="dk1"/>
                          </a:solidFill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Allocated Structured Workplace Learning (SWL) Day. </a:t>
                      </a:r>
                      <a:endParaRPr/>
                    </a:p>
                    <a:p>
                      <a:pPr marL="171450" marR="0" lvl="0" indent="-17145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Char char="•"/>
                      </a:pPr>
                      <a:r>
                        <a:rPr lang="en-AU" sz="1200" u="none" strike="noStrike" cap="none">
                          <a:solidFill>
                            <a:schemeClr val="dk1"/>
                          </a:solidFill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Preferred 2</a:t>
                      </a:r>
                      <a:r>
                        <a:rPr lang="en-AU" sz="1200" u="none" strike="noStrike" cap="none" baseline="30000">
                          <a:solidFill>
                            <a:schemeClr val="dk1"/>
                          </a:solidFill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nd</a:t>
                      </a:r>
                      <a:r>
                        <a:rPr lang="en-AU" sz="1200" u="none" strike="noStrike" cap="none">
                          <a:solidFill>
                            <a:schemeClr val="dk1"/>
                          </a:solidFill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 SBAT day</a:t>
                      </a:r>
                      <a:endParaRPr/>
                    </a:p>
                  </a:txBody>
                  <a:tcPr marL="91450" marR="91450" marT="45725" marB="45725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20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Assembly 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>
                        <a:latin typeface="Arial Narrow"/>
                        <a:ea typeface="Arial Narrow"/>
                        <a:cs typeface="Arial Narrow"/>
                        <a:sym typeface="Arial Narrow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20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Community connections</a:t>
                      </a:r>
                      <a:endParaRPr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Arial Narrow"/>
                        <a:ea typeface="Arial Narrow"/>
                        <a:cs typeface="Arial Narrow"/>
                        <a:sym typeface="Arial Narrow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 Narrow"/>
                        <a:buNone/>
                      </a:pPr>
                      <a:r>
                        <a:rPr lang="en-AU" sz="120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Workshops/Independent Tasks/Project Work 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>
                        <a:latin typeface="Arial Narrow"/>
                        <a:ea typeface="Arial Narrow"/>
                        <a:cs typeface="Arial Narrow"/>
                        <a:sym typeface="Arial Narrow"/>
                      </a:endParaRPr>
                    </a:p>
                  </a:txBody>
                  <a:tcPr marL="91450" marR="91450" marT="45725" marB="45725"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96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1" u="none" strike="noStrike" cap="none">
                        <a:solidFill>
                          <a:schemeClr val="lt1"/>
                        </a:solidFill>
                        <a:latin typeface="Arial Narrow"/>
                        <a:ea typeface="Arial Narrow"/>
                        <a:cs typeface="Arial Narrow"/>
                        <a:sym typeface="Arial Narrow"/>
                      </a:endParaRPr>
                    </a:p>
                  </a:txBody>
                  <a:tcPr marL="91450" marR="91450" marT="45725" marB="45725">
                    <a:solidFill>
                      <a:srgbClr val="0076A3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800" b="1" u="none" strike="noStrike" cap="none">
                          <a:solidFill>
                            <a:schemeClr val="lt1"/>
                          </a:solidFill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Recess </a:t>
                      </a:r>
                      <a:endParaRPr/>
                    </a:p>
                  </a:txBody>
                  <a:tcPr marL="91450" marR="91450" marT="45725" marB="45725">
                    <a:solidFill>
                      <a:srgbClr val="0076A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344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600" b="1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Session 2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600" b="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10:50am-12:30 pm</a:t>
                      </a:r>
                      <a:endParaRPr/>
                    </a:p>
                  </a:txBody>
                  <a:tcPr marL="91450" marR="91450" marT="45725" marB="45725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20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Workshops/Independent Tasks/Project Work 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>
                        <a:latin typeface="Arial Narrow"/>
                        <a:ea typeface="Arial Narrow"/>
                        <a:cs typeface="Arial Narrow"/>
                        <a:sym typeface="Arial Narrow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20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Year 12/2</a:t>
                      </a:r>
                      <a:r>
                        <a:rPr lang="en-AU" sz="1200" u="none" strike="noStrike" cap="none" baseline="30000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nd</a:t>
                      </a:r>
                      <a:r>
                        <a:rPr lang="en-AU" sz="120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 VDSS students leave for external VDSS program at 11:40am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>
                        <a:latin typeface="Arial Narrow"/>
                        <a:ea typeface="Arial Narrow"/>
                        <a:cs typeface="Arial Narrow"/>
                        <a:sym typeface="Arial Narrow"/>
                      </a:endParaRPr>
                    </a:p>
                  </a:txBody>
                  <a:tcPr marL="91450" marR="91450" marT="45725" marB="45725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 Narrow"/>
                        <a:buNone/>
                      </a:pPr>
                      <a:r>
                        <a:rPr lang="en-AU" sz="120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Workshops/Independent Tasks/Project Work 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>
                        <a:latin typeface="Arial Narrow"/>
                        <a:ea typeface="Arial Narrow"/>
                        <a:cs typeface="Arial Narrow"/>
                        <a:sym typeface="Arial Narrow"/>
                      </a:endParaRPr>
                    </a:p>
                  </a:txBody>
                  <a:tcPr marL="91450" marR="91450" marT="45725" marB="45725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endParaRPr sz="1200" u="none" strike="noStrike" cap="none">
                        <a:latin typeface="Arial Narrow"/>
                        <a:ea typeface="Arial Narrow"/>
                        <a:cs typeface="Arial Narrow"/>
                        <a:sym typeface="Arial Narrow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AU" sz="120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Practical Project work/Mentor check in 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AU" sz="120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Year 12 students sign out at 11:40am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endParaRPr sz="1200" u="none" strike="noStrike" cap="none">
                        <a:latin typeface="Arial Narrow"/>
                        <a:ea typeface="Arial Narrow"/>
                        <a:cs typeface="Arial Narrow"/>
                        <a:sym typeface="Arial Narrow"/>
                      </a:endParaRPr>
                    </a:p>
                    <a:p>
                      <a:pPr marL="171450" marR="0" lvl="0" indent="-17145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Char char="•"/>
                      </a:pPr>
                      <a:r>
                        <a:rPr lang="en-AU" sz="120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Preferred SBAT day</a:t>
                      </a:r>
                      <a:endParaRPr/>
                    </a:p>
                  </a:txBody>
                  <a:tcPr marL="91450" marR="91450" marT="45725" marB="45725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Char char="•"/>
                      </a:pPr>
                      <a:r>
                        <a:rPr lang="en-AU" sz="1200" u="none" strike="noStrike" cap="none">
                          <a:solidFill>
                            <a:schemeClr val="dk1"/>
                          </a:solidFill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Allocated Structured Workplace Learning (SWL) Day. </a:t>
                      </a:r>
                      <a:endParaRPr/>
                    </a:p>
                    <a:p>
                      <a:pPr marL="171450" marR="0" lvl="0" indent="-17145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Char char="•"/>
                      </a:pPr>
                      <a:r>
                        <a:rPr lang="en-AU" sz="1200" u="none" strike="noStrike" cap="none">
                          <a:solidFill>
                            <a:schemeClr val="dk1"/>
                          </a:solidFill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Preferred 2</a:t>
                      </a:r>
                      <a:r>
                        <a:rPr lang="en-AU" sz="1200" u="none" strike="noStrike" cap="none" baseline="30000">
                          <a:solidFill>
                            <a:schemeClr val="dk1"/>
                          </a:solidFill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nd</a:t>
                      </a:r>
                      <a:r>
                        <a:rPr lang="en-AU" sz="1200" u="none" strike="noStrike" cap="none">
                          <a:solidFill>
                            <a:schemeClr val="dk1"/>
                          </a:solidFill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 SBAT day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>
                        <a:latin typeface="Arial Narrow"/>
                        <a:ea typeface="Arial Narrow"/>
                        <a:cs typeface="Arial Narrow"/>
                        <a:sym typeface="Arial Narrow"/>
                      </a:endParaRPr>
                    </a:p>
                  </a:txBody>
                  <a:tcPr marL="91450" marR="91450" marT="45725" marB="45725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20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Community connections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>
                        <a:latin typeface="Arial Narrow"/>
                        <a:ea typeface="Arial Narrow"/>
                        <a:cs typeface="Arial Narrow"/>
                        <a:sym typeface="Arial Narrow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 Narrow"/>
                        <a:buNone/>
                      </a:pPr>
                      <a:r>
                        <a:rPr lang="en-AU" sz="120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Workshops/Independent Tasks/Project Work </a:t>
                      </a:r>
                      <a:endParaRPr/>
                    </a:p>
                  </a:txBody>
                  <a:tcPr marL="91450" marR="91450" marT="45725" marB="45725"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96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1" u="none" strike="noStrike" cap="none">
                        <a:solidFill>
                          <a:schemeClr val="lt1"/>
                        </a:solidFill>
                        <a:latin typeface="Arial Narrow"/>
                        <a:ea typeface="Arial Narrow"/>
                        <a:cs typeface="Arial Narrow"/>
                        <a:sym typeface="Arial Narrow"/>
                      </a:endParaRPr>
                    </a:p>
                  </a:txBody>
                  <a:tcPr marL="91450" marR="91450" marT="45725" marB="45725">
                    <a:solidFill>
                      <a:srgbClr val="0076A3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800" b="1" u="none" strike="noStrike" cap="none">
                          <a:solidFill>
                            <a:schemeClr val="lt1"/>
                          </a:solidFill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Lunch </a:t>
                      </a:r>
                      <a:endParaRPr/>
                    </a:p>
                  </a:txBody>
                  <a:tcPr marL="91450" marR="91450" marT="45725" marB="45725">
                    <a:solidFill>
                      <a:srgbClr val="0076A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073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600" b="1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Session 3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600" b="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1:15-2:55 pm</a:t>
                      </a:r>
                      <a:endParaRPr/>
                    </a:p>
                  </a:txBody>
                  <a:tcPr marL="91450" marR="91450" marT="45725" marB="45725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20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External VDSS </a:t>
                      </a:r>
                      <a:endParaRPr/>
                    </a:p>
                  </a:txBody>
                  <a:tcPr marL="91450" marR="91450" marT="45725" marB="45725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20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Fitness, health and wellbeing sessions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20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Or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20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Project work </a:t>
                      </a:r>
                      <a:endParaRPr/>
                    </a:p>
                  </a:txBody>
                  <a:tcPr marL="91450" marR="91450" marT="45725" marB="45725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Char char="•"/>
                      </a:pPr>
                      <a:r>
                        <a:rPr lang="en-AU" sz="120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Preferred SBAT day 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/>
                    </a:p>
                  </a:txBody>
                  <a:tcPr marL="91450" marR="91450" marT="45725" marB="45725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Char char="•"/>
                      </a:pPr>
                      <a:r>
                        <a:rPr lang="en-AU" sz="1200" u="none" strike="noStrike" cap="none">
                          <a:solidFill>
                            <a:schemeClr val="dk1"/>
                          </a:solidFill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Allocated Structured Workplace Learning (SWL) Day. </a:t>
                      </a:r>
                      <a:endParaRPr/>
                    </a:p>
                    <a:p>
                      <a:pPr marL="171450" marR="0" lvl="0" indent="-17145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Char char="•"/>
                      </a:pPr>
                      <a:r>
                        <a:rPr lang="en-AU" sz="1200" u="none" strike="noStrike" cap="none">
                          <a:solidFill>
                            <a:schemeClr val="dk1"/>
                          </a:solidFill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Preferred 2</a:t>
                      </a:r>
                      <a:r>
                        <a:rPr lang="en-AU" sz="1200" u="none" strike="noStrike" cap="none" baseline="30000">
                          <a:solidFill>
                            <a:schemeClr val="dk1"/>
                          </a:solidFill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nd</a:t>
                      </a:r>
                      <a:r>
                        <a:rPr lang="en-AU" sz="1200" u="none" strike="noStrike" cap="none">
                          <a:solidFill>
                            <a:schemeClr val="dk1"/>
                          </a:solidFill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 SBAT day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/>
                    </a:p>
                  </a:txBody>
                  <a:tcPr marL="91450" marR="91450" marT="45725" marB="45725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20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Independent Tasks/Project work/Mentor check-in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>
                        <a:latin typeface="Arial Narrow"/>
                        <a:ea typeface="Arial Narrow"/>
                        <a:cs typeface="Arial Narrow"/>
                        <a:sym typeface="Arial Narrow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200" u="none" strike="noStrike" cap="none">
                          <a:latin typeface="Arial Narrow"/>
                          <a:ea typeface="Arial Narrow"/>
                          <a:cs typeface="Arial Narrow"/>
                          <a:sym typeface="Arial Narrow"/>
                        </a:rPr>
                        <a:t>Active/social activities or Independent tasks</a:t>
                      </a:r>
                      <a:endParaRPr/>
                    </a:p>
                  </a:txBody>
                  <a:tcPr marL="91450" marR="91450" marT="45725" marB="45725"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3"/>
          <p:cNvSpPr txBox="1">
            <a:spLocks noGrp="1"/>
          </p:cNvSpPr>
          <p:nvPr>
            <p:ph type="title"/>
          </p:nvPr>
        </p:nvSpPr>
        <p:spPr>
          <a:xfrm>
            <a:off x="219302" y="233305"/>
            <a:ext cx="10849205" cy="1056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67"/>
              <a:buFont typeface="Arial"/>
              <a:buNone/>
            </a:pPr>
            <a:r>
              <a:rPr lang="en-AU" sz="4267"/>
              <a:t>Barwon Schools </a:t>
            </a:r>
            <a:r>
              <a:rPr lang="en-AU" sz="4267">
                <a:latin typeface="Arial"/>
                <a:ea typeface="Arial"/>
                <a:cs typeface="Arial"/>
                <a:sym typeface="Arial"/>
              </a:rPr>
              <a:t>timetable FAQ</a:t>
            </a:r>
            <a:endParaRPr sz="4267"/>
          </a:p>
        </p:txBody>
      </p:sp>
      <p:sp>
        <p:nvSpPr>
          <p:cNvPr id="79" name="Google Shape;79;p3"/>
          <p:cNvSpPr txBox="1"/>
          <p:nvPr/>
        </p:nvSpPr>
        <p:spPr>
          <a:xfrm>
            <a:off x="4851344" y="2650779"/>
            <a:ext cx="2006656" cy="1107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22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SCSC VPC &amp; VCE VM Program </a:t>
            </a:r>
            <a:endParaRPr/>
          </a:p>
        </p:txBody>
      </p:sp>
      <p:sp>
        <p:nvSpPr>
          <p:cNvPr id="80" name="Google Shape;80;p3"/>
          <p:cNvSpPr txBox="1"/>
          <p:nvPr/>
        </p:nvSpPr>
        <p:spPr>
          <a:xfrm>
            <a:off x="566928" y="1719072"/>
            <a:ext cx="11000100" cy="347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AU" sz="20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VPC and VCE VM programs are taught together. </a:t>
            </a:r>
            <a:endParaRPr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AU" sz="20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VPC and VCE VM timetable is separate from the main school timetable for flexibility. </a:t>
            </a:r>
            <a:endParaRPr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AU" sz="20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Students who leave scheduled VPC/VCE VM program time to participate in VCE classes or other timetabled school VDSS programs attend the Wednesday session to catch up on any missed work. </a:t>
            </a:r>
            <a:endParaRPr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AU" sz="20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Sessions run for 100 minutes.  </a:t>
            </a:r>
            <a:endParaRPr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AU" sz="20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The preferred SBAT days are Wednesday and Thursday. Barwon Schools value SBAT’s and takes a flexible approach by prioritising SBAT’s as part of our student's senior secondary program. This support students to have post-schooling success into further training and employment. </a:t>
            </a:r>
            <a:endParaRPr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AU" sz="20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VPC and VCE VM program is delivered by a core team of staff.  </a:t>
            </a:r>
            <a:endParaRPr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AU" sz="20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VPC and VCE VM staff meet every Thursday to assess and monitor cohort and individual learning data. As a team, they use this data to inform and tailor workshop activities for the following week.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WebCM Documents" ma:contentTypeID="0x0101008840106FE30D4F50BC61A726A7CA6E3800C6AB3851F4F88F40B98871D148B8EC2C" ma:contentTypeVersion="4" ma:contentTypeDescription="WebCM Documents Content Type" ma:contentTypeScope="" ma:versionID="201aefb3d423ab3496ecf505ba6700f1">
  <xsd:schema xmlns:xsd="http://www.w3.org/2001/XMLSchema" xmlns:xs="http://www.w3.org/2001/XMLSchema" xmlns:p="http://schemas.microsoft.com/office/2006/metadata/properties" xmlns:ns1="http://schemas.microsoft.com/sharepoint/v3" xmlns:ns2="1aab662d-a6b2-42d6-996b-a574723d1ad8" targetNamespace="http://schemas.microsoft.com/office/2006/metadata/properties" ma:root="true" ma:fieldsID="aced064e7767211f932e8066716e15cd" ns1:_="" ns2:_="">
    <xsd:import namespace="http://schemas.microsoft.com/sharepoint/v3"/>
    <xsd:import namespace="1aab662d-a6b2-42d6-996b-a574723d1ad8"/>
    <xsd:element name="properties">
      <xsd:complexType>
        <xsd:sequence>
          <xsd:element name="documentManagement">
            <xsd:complexType>
              <xsd:all>
                <xsd:element ref="ns1:DEECD_Description" minOccurs="0"/>
                <xsd:element ref="ns1:DEECD_Publisher" minOccurs="0"/>
                <xsd:element ref="ns1:DEECD_Keywords" minOccurs="0"/>
                <xsd:element ref="ns1:PublishingStartDate" minOccurs="0"/>
                <xsd:element ref="ns1:PublishingExpirationDate" minOccurs="0"/>
                <xsd:element ref="ns2:TaxCatchAll" minOccurs="0"/>
                <xsd:element ref="ns2:pfad5814e62747ed9f131defefc62dac" minOccurs="0"/>
                <xsd:element ref="ns2:a319977fc8504e09982f090ae1d7c602" minOccurs="0"/>
                <xsd:element ref="ns2:ofbb8b9a280a423a91cf717fb81349cd" minOccurs="0"/>
                <xsd:element ref="ns2:b1688cb4a3a940449dc8286705012a42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DEECD_Description" ma:index="8" nillable="true" ma:displayName="Description" ma:internalName="DEECD_Description">
      <xsd:simpleType>
        <xsd:restriction base="dms:Note">
          <xsd:maxLength value="255"/>
        </xsd:restriction>
      </xsd:simpleType>
    </xsd:element>
    <xsd:element name="DEECD_Publisher" ma:index="9" nillable="true" ma:displayName="Publisher" ma:default="Department of Education and early Childhood Development" ma:internalName="DEECD_Publisher">
      <xsd:simpleType>
        <xsd:restriction base="dms:Text"/>
      </xsd:simpleType>
    </xsd:element>
    <xsd:element name="DEECD_Keywords" ma:index="14" nillable="true" ma:displayName="Keywords" ma:internalName="DEECD_Keywords">
      <xsd:simpleType>
        <xsd:restriction base="dms:Note">
          <xsd:maxLength value="255"/>
        </xsd:restriction>
      </xsd:simpleType>
    </xsd:element>
    <xsd:element name="PublishingStartDate" ma:index="15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  <xsd:element name="PublishingExpirationDate" ma:index="16" nillable="true" ma:displayName="Scheduling End Date" ma:description="Scheduling End Date is a site column created by the Publishing feature. It is used to specify the date and time on which this page will no longer appear to site visitors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ab662d-a6b2-42d6-996b-a574723d1ad8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40074adc-11cd-43a7-822e-3f870fae400d}" ma:internalName="TaxCatchAll" ma:showField="CatchAllData" ma:web="1aab662d-a6b2-42d6-996b-a574723d1a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fad5814e62747ed9f131defefc62dac" ma:index="18" nillable="true" ma:taxonomy="true" ma:internalName="pfad5814e62747ed9f131defefc62dac" ma:taxonomyFieldName="DEECD_SubjectCategory" ma:displayName="Subject Category" ma:fieldId="{9fad5814-e627-47ed-9f13-1defefc62dac}" ma:sspId="272df97b-2740-40bb-9c0d-572a441144cd" ma:termSetId="cc6468fc-15c3-4209-9517-a733b6c8043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a319977fc8504e09982f090ae1d7c602" ma:index="19" nillable="true" ma:taxonomy="true" ma:internalName="a319977fc8504e09982f090ae1d7c602" ma:taxonomyFieldName="DEECD_ItemType" ma:displayName="Item Type" ma:fieldId="{a319977f-c850-4e09-982f-090ae1d7c602}" ma:sspId="272df97b-2740-40bb-9c0d-572a441144cd" ma:termSetId="87a54e1a-a086-4056-9430-e3def70b5bc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ofbb8b9a280a423a91cf717fb81349cd" ma:index="20" nillable="true" ma:taxonomy="true" ma:internalName="ofbb8b9a280a423a91cf717fb81349cd" ma:taxonomyFieldName="DEECD_Author" ma:displayName="Author" ma:fieldId="{8fbb8b9a-280a-423a-91cf-717fb81349cd}" ma:sspId="272df97b-2740-40bb-9c0d-572a441144cd" ma:termSetId="f9681774-4169-418a-ae49-9bc331f72a4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1688cb4a3a940449dc8286705012a42" ma:index="21" nillable="true" ma:taxonomy="true" ma:internalName="b1688cb4a3a940449dc8286705012a42" ma:taxonomyFieldName="DEECD_Audience" ma:displayName="Audience" ma:fieldId="{b1688cb4-a3a9-4044-9dc8-286705012a42}" ma:taxonomyMulti="true" ma:sspId="272df97b-2740-40bb-9c0d-572a441144cd" ma:termSetId="af0be819-ce00-4865-904d-8408c82c2300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1688cb4a3a940449dc8286705012a42 xmlns="1aab662d-a6b2-42d6-996b-a574723d1ad8">
      <Terms xmlns="http://schemas.microsoft.com/office/infopath/2007/PartnerControls"/>
    </b1688cb4a3a940449dc8286705012a42>
    <DEECD_Publisher xmlns="http://schemas.microsoft.com/sharepoint/v3">Department of Education and early Childhood Development</DEECD_Publisher>
    <pfad5814e62747ed9f131defefc62dac xmlns="1aab662d-a6b2-42d6-996b-a574723d1ad8">
      <Terms xmlns="http://schemas.microsoft.com/office/infopath/2007/PartnerControls"/>
    </pfad5814e62747ed9f131defefc62dac>
    <a319977fc8504e09982f090ae1d7c602 xmlns="1aab662d-a6b2-42d6-996b-a574723d1ad8">
      <Terms xmlns="http://schemas.microsoft.com/office/infopath/2007/PartnerControls"/>
    </a319977fc8504e09982f090ae1d7c602>
    <DEECD_Keywords xmlns="http://schemas.microsoft.com/sharepoint/v3" xsi:nil="true"/>
    <PublishingExpirationDate xmlns="http://schemas.microsoft.com/sharepoint/v3" xsi:nil="true"/>
    <DEECD_Description xmlns="http://schemas.microsoft.com/sharepoint/v3" xsi:nil="true"/>
    <PublishingStartDate xmlns="http://schemas.microsoft.com/sharepoint/v3" xsi:nil="true"/>
    <TaxCatchAll xmlns="1aab662d-a6b2-42d6-996b-a574723d1ad8"/>
    <ofbb8b9a280a423a91cf717fb81349cd xmlns="1aab662d-a6b2-42d6-996b-a574723d1ad8">
      <Terms xmlns="http://schemas.microsoft.com/office/infopath/2007/PartnerControls"/>
    </ofbb8b9a280a423a91cf717fb81349cd>
  </documentManagement>
</p:properties>
</file>

<file path=customXml/itemProps1.xml><?xml version="1.0" encoding="utf-8"?>
<ds:datastoreItem xmlns:ds="http://schemas.openxmlformats.org/officeDocument/2006/customXml" ds:itemID="{3CFB6B07-70F2-4B8C-9640-CFE0B2E04FFF}"/>
</file>

<file path=customXml/itemProps2.xml><?xml version="1.0" encoding="utf-8"?>
<ds:datastoreItem xmlns:ds="http://schemas.openxmlformats.org/officeDocument/2006/customXml" ds:itemID="{E83EB21C-D89A-4E70-B7D7-ED1C15077B6D}"/>
</file>

<file path=customXml/itemProps3.xml><?xml version="1.0" encoding="utf-8"?>
<ds:datastoreItem xmlns:ds="http://schemas.openxmlformats.org/officeDocument/2006/customXml" ds:itemID="{203A92A8-4319-406C-9ED5-BE7E53F4CE21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652</Words>
  <Application>Microsoft Office PowerPoint</Application>
  <PresentationFormat>Widescreen</PresentationFormat>
  <Paragraphs>118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Arial Narrow</vt:lpstr>
      <vt:lpstr>Verdana</vt:lpstr>
      <vt:lpstr>Custom Design</vt:lpstr>
      <vt:lpstr>1_Custom Design</vt:lpstr>
      <vt:lpstr>Sample timetable Year 11</vt:lpstr>
      <vt:lpstr>Sample timetable Year 12</vt:lpstr>
      <vt:lpstr>Barwon Schools timetable FAQ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 timetable Year 11</dc:title>
  <dc:creator>Alexandra Shepherd</dc:creator>
  <cp:lastModifiedBy>Luci Reuben</cp:lastModifiedBy>
  <cp:revision>1</cp:revision>
  <dcterms:created xsi:type="dcterms:W3CDTF">2023-02-13T03:43:09Z</dcterms:created>
  <dcterms:modified xsi:type="dcterms:W3CDTF">2025-02-05T02:56:29Z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0x0101008840106FE30D4F50BC61A726A7CA6E3800C6AB3851F4F88F40B98871D148B8EC2C</vt:lpwstr>
  </property>
  <property fmtid="{D5CDD505-2E9C-101B-9397-08002B2CF9AE}" pid="3" name="MediaServiceImageTags">
    <vt:lpwstr/>
  </property>
  <property fmtid="{D5CDD505-2E9C-101B-9397-08002B2CF9AE}" pid="4" name="SlidoAppVersion">
    <vt:lpwstr>1.5.3.3511</vt:lpwstr>
  </property>
</Properties>
</file>